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9" r:id="rId2"/>
    <p:sldId id="372" r:id="rId3"/>
    <p:sldId id="353" r:id="rId4"/>
    <p:sldId id="354" r:id="rId5"/>
    <p:sldId id="355" r:id="rId6"/>
    <p:sldId id="356" r:id="rId7"/>
    <p:sldId id="357" r:id="rId8"/>
    <p:sldId id="358" r:id="rId9"/>
    <p:sldId id="352" r:id="rId10"/>
    <p:sldId id="369" r:id="rId11"/>
    <p:sldId id="373" r:id="rId12"/>
    <p:sldId id="363" r:id="rId13"/>
    <p:sldId id="367" r:id="rId14"/>
    <p:sldId id="362" r:id="rId15"/>
    <p:sldId id="370" r:id="rId16"/>
    <p:sldId id="371" r:id="rId17"/>
    <p:sldId id="365" r:id="rId18"/>
    <p:sldId id="366" r:id="rId19"/>
    <p:sldId id="361" r:id="rId20"/>
    <p:sldId id="360" r:id="rId21"/>
    <p:sldId id="359" r:id="rId22"/>
    <p:sldId id="3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8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27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33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9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3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6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2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4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62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9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6FDA8-7BE9-448E-B192-409747B91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136814"/>
            <a:ext cx="889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</a:t>
            </a:r>
            <a:r>
              <a:rPr lang="en-US" sz="32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 </a:t>
            </a:r>
          </a:p>
          <a:p>
            <a:pPr algn="ctr"/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Receiver architecture</a:t>
            </a:r>
            <a:endParaRPr lang="en-US" sz="24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14055"/>
              </p:ext>
            </p:extLst>
          </p:nvPr>
        </p:nvGraphicFramePr>
        <p:xfrm>
          <a:off x="328650" y="1170881"/>
          <a:ext cx="11534700" cy="547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578"/>
                <a:gridCol w="1802674"/>
                <a:gridCol w="3630219"/>
                <a:gridCol w="1354667"/>
                <a:gridCol w="2433562"/>
              </a:tblGrid>
              <a:tr h="394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+mj-lt"/>
                        </a:rPr>
                        <a:t>Synchronization 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technique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Pros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Cons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j-lt"/>
                        </a:rPr>
                        <a:t>Error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Refs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1263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Time-modulated array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Single radio (no </a:t>
                      </a:r>
                      <a:r>
                        <a:rPr lang="en-US" sz="1400" u="none" strike="noStrike" dirty="0" smtClean="0">
                          <a:effectLst/>
                        </a:rPr>
                        <a:t>synchronization needed)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No </a:t>
                      </a:r>
                      <a:r>
                        <a:rPr lang="en-US" sz="1400" u="none" strike="noStrike" dirty="0">
                          <a:effectLst/>
                        </a:rPr>
                        <a:t>complicated positioning </a:t>
                      </a:r>
                      <a:r>
                        <a:rPr lang="en-US" sz="1400" u="none" strike="noStrike" dirty="0" smtClean="0">
                          <a:effectLst/>
                        </a:rPr>
                        <a:t>algorithm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Low </a:t>
                      </a:r>
                      <a:r>
                        <a:rPr lang="en-US" sz="1400" u="none" strike="noStrike" dirty="0">
                          <a:effectLst/>
                        </a:rPr>
                        <a:t>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Poor </a:t>
                      </a:r>
                      <a:r>
                        <a:rPr lang="en-US" sz="1400" u="none" strike="noStrike" dirty="0" smtClean="0">
                          <a:effectLst/>
                        </a:rPr>
                        <a:t>accuracy (?)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More </a:t>
                      </a:r>
                      <a:r>
                        <a:rPr lang="en-US" sz="1400" u="none" strike="noStrike" dirty="0">
                          <a:effectLst/>
                        </a:rPr>
                        <a:t>susceptible to 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10%, 0.8%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Baik</a:t>
                      </a:r>
                      <a:r>
                        <a:rPr lang="en-US" sz="1400" u="none" strike="noStrike" dirty="0">
                          <a:effectLst/>
                        </a:rPr>
                        <a:t> et al (2017), Ma et al (2016</a:t>
                      </a:r>
                      <a:r>
                        <a:rPr lang="en-US" sz="1400" u="none" strike="noStrike" dirty="0" smtClean="0">
                          <a:effectLst/>
                        </a:rPr>
                        <a:t>)?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263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Mixer-demodulator-ADC, driven by common LO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High </a:t>
                      </a:r>
                      <a:r>
                        <a:rPr lang="en-US" sz="1400" u="none" strike="noStrike" dirty="0" smtClean="0">
                          <a:effectLst/>
                        </a:rPr>
                        <a:t>accuracy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susceptibility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noise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Multiple mixers/demodulators to be coupled with </a:t>
                      </a:r>
                      <a:r>
                        <a:rPr lang="en-US" sz="1400" u="none" strike="noStrike" dirty="0" smtClean="0">
                          <a:effectLst/>
                        </a:rPr>
                        <a:t>LO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May </a:t>
                      </a:r>
                      <a:r>
                        <a:rPr lang="en-US" sz="1400" u="none" strike="noStrike" dirty="0">
                          <a:effectLst/>
                        </a:rPr>
                        <a:t>be expensive </a:t>
                      </a:r>
                      <a:r>
                        <a:rPr lang="en-US" sz="1400" u="none" strike="noStrike" dirty="0" smtClean="0">
                          <a:effectLst/>
                        </a:rPr>
                        <a:t>/ </a:t>
                      </a:r>
                      <a:r>
                        <a:rPr lang="en-US" sz="1400" u="none" strike="noStrike" dirty="0">
                          <a:effectLst/>
                        </a:rPr>
                        <a:t>complex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0.415 degrees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Guerin et al (2012)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263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Beacon synchronized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Cheap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Can </a:t>
                      </a:r>
                      <a:r>
                        <a:rPr lang="en-US" sz="1400" u="none" strike="noStrike" dirty="0">
                          <a:effectLst/>
                        </a:rPr>
                        <a:t>use SDRs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Low </a:t>
                      </a:r>
                      <a:r>
                        <a:rPr lang="en-US" sz="1400" u="none" strike="noStrike" dirty="0" smtClean="0">
                          <a:effectLst/>
                        </a:rPr>
                        <a:t>accuracy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Multiple radios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Beacon </a:t>
                      </a:r>
                      <a:r>
                        <a:rPr lang="en-US" sz="1400" u="none" strike="noStrike" dirty="0">
                          <a:effectLst/>
                        </a:rPr>
                        <a:t>position and radiation pattern must be controlled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Chen et al (2012)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263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Internal </a:t>
                      </a:r>
                      <a:r>
                        <a:rPr lang="en-US" sz="1400" b="1" u="none" strike="noStrike" dirty="0" smtClean="0">
                          <a:effectLst/>
                        </a:rPr>
                        <a:t>signal synchronization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Cheap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 smtClean="0">
                          <a:effectLst/>
                        </a:rPr>
                        <a:t>Can use SDRs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</a:rPr>
                        <a:t>Accuracy </a:t>
                      </a:r>
                      <a:r>
                        <a:rPr lang="en-US" sz="1400" u="none" strike="noStrike" dirty="0" smtClean="0">
                          <a:effectLst/>
                        </a:rPr>
                        <a:t>low (?)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sampling period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Bartolucci</a:t>
                      </a:r>
                      <a:r>
                        <a:rPr lang="en-US" sz="1400" u="none" strike="noStrike" dirty="0">
                          <a:effectLst/>
                        </a:rPr>
                        <a:t> et al (2016)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48205"/>
              </p:ext>
            </p:extLst>
          </p:nvPr>
        </p:nvGraphicFramePr>
        <p:xfrm>
          <a:off x="328650" y="1170881"/>
          <a:ext cx="2313578" cy="165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578"/>
              </a:tblGrid>
              <a:tr h="394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+mj-lt"/>
                        </a:rPr>
                        <a:t>Synchronization 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technique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1263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Time-modulated array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5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136814"/>
            <a:ext cx="889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</a:t>
            </a:r>
            <a:r>
              <a:rPr lang="en-US" sz="32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 </a:t>
            </a:r>
          </a:p>
          <a:p>
            <a:pPr algn="ctr"/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Receiver architecture</a:t>
            </a:r>
            <a:endParaRPr lang="en-US" sz="24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0" y="174044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Will the CC1310 be sufficient for any of these approaches?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FF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 about SDRs?</a:t>
            </a:r>
            <a:endParaRPr lang="en-US" sz="2400" b="1" dirty="0">
              <a:solidFill>
                <a:srgbClr val="FF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86" t="49206" r="61624" b="32323"/>
          <a:stretch/>
        </p:blipFill>
        <p:spPr>
          <a:xfrm>
            <a:off x="1359700" y="3526971"/>
            <a:ext cx="9472600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</a:p>
          <a:p>
            <a:pPr algn="ctr"/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Ambiguity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501601"/>
            <a:ext cx="648392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Phase disambiguation section of proposal excellent example of technical analysis based on previous work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smtClean="0"/>
              <a:t>Are distance and quadrant ambiguity actually concerns?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smtClean="0"/>
              <a:t>Use the same kind of analysis (in depth reading about existing systems) to justify other important design choices: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 smtClean="0"/>
              <a:t>Antenna geometry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 smtClean="0"/>
              <a:t>RF switching methodology (pros, cons, alternatives)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 err="1" smtClean="0"/>
              <a:t>Undersampling</a:t>
            </a:r>
            <a:r>
              <a:rPr lang="en-US" sz="2400" dirty="0" smtClean="0"/>
              <a:t> and effects on DF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 smtClean="0"/>
              <a:t>Beacon-based versus equalization-based channel synchronization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546" t="30976" r="45909" b="19192"/>
          <a:stretch/>
        </p:blipFill>
        <p:spPr>
          <a:xfrm>
            <a:off x="6608618" y="2136255"/>
            <a:ext cx="5320146" cy="36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</a:p>
          <a:p>
            <a:pPr algn="ctr"/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Antenna geometry</a:t>
            </a:r>
          </a:p>
        </p:txBody>
      </p:sp>
      <p:pic>
        <p:nvPicPr>
          <p:cNvPr id="4098" name="Picture 2" descr="Array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34" y="3829546"/>
            <a:ext cx="5521797" cy="266190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929" t="31429" r="58000" b="15449"/>
          <a:stretch/>
        </p:blipFill>
        <p:spPr>
          <a:xfrm>
            <a:off x="278673" y="1612164"/>
            <a:ext cx="6250257" cy="32889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4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RF switch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05" t="34688" r="64786" b="10298"/>
          <a:stretch/>
        </p:blipFill>
        <p:spPr>
          <a:xfrm>
            <a:off x="4884239" y="1516562"/>
            <a:ext cx="4270914" cy="2651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3963" t="16531" r="46585" b="8944"/>
          <a:stretch/>
        </p:blipFill>
        <p:spPr>
          <a:xfrm>
            <a:off x="7861617" y="3434571"/>
            <a:ext cx="3590692" cy="3066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9299" t="44714" r="64512" b="23036"/>
          <a:stretch/>
        </p:blipFill>
        <p:spPr>
          <a:xfrm>
            <a:off x="315195" y="3288291"/>
            <a:ext cx="4458516" cy="2997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77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Raspberry 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2914" y="1761892"/>
            <a:ext cx="1014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What technical analysis led to the choice to use UART?!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E.g. If studies 1-7  (or simulation X, Y) indicate required sampling rate </a:t>
            </a:r>
            <a:r>
              <a:rPr lang="en-US" sz="2400" b="1" dirty="0" smtClean="0">
                <a:solidFill>
                  <a:srgbClr val="FF0000"/>
                </a:solidFill>
              </a:rPr>
              <a:t>&gt; 500 </a:t>
            </a:r>
            <a:r>
              <a:rPr lang="en-US" sz="2400" b="1" dirty="0" err="1" smtClean="0">
                <a:solidFill>
                  <a:srgbClr val="FF0000"/>
                </a:solidFill>
              </a:rPr>
              <a:t>ksps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52663"/>
              </p:ext>
            </p:extLst>
          </p:nvPr>
        </p:nvGraphicFramePr>
        <p:xfrm>
          <a:off x="2104991" y="356322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>
                          <a:solidFill>
                            <a:srgbClr val="FF0000"/>
                          </a:solidFill>
                        </a:rPr>
                        <a:t>UART</a:t>
                      </a:r>
                      <a:endParaRPr lang="en-US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SPI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>
                          <a:solidFill>
                            <a:srgbClr val="FF0000"/>
                          </a:solidFill>
                        </a:rPr>
                        <a:t>I2C</a:t>
                      </a:r>
                      <a:endParaRPr lang="en-US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ksps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Msps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 </a:t>
                      </a:r>
                      <a:r>
                        <a:rPr lang="en-US" dirty="0" err="1" smtClean="0"/>
                        <a:t>ksps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# I/O ports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68991" y="3563226"/>
            <a:ext cx="2027154" cy="1112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Channel equalization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301" y="1645919"/>
            <a:ext cx="6887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None versus Beacon versus LFM equalization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Support your assertions with data from other studies!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3357" y="3654029"/>
            <a:ext cx="10442974" cy="2145880"/>
            <a:chOff x="493357" y="3654029"/>
            <a:chExt cx="10442974" cy="21458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3928" t="56402" r="53357" b="5926"/>
            <a:stretch/>
          </p:blipFill>
          <p:spPr>
            <a:xfrm>
              <a:off x="493357" y="4023361"/>
              <a:ext cx="5968402" cy="177654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390850" y="3654029"/>
              <a:ext cx="2173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Beacon-synchronized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9928" t="20635" r="42857" b="38730"/>
            <a:stretch/>
          </p:blipFill>
          <p:spPr>
            <a:xfrm>
              <a:off x="7410992" y="4023361"/>
              <a:ext cx="3525339" cy="17765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60861" y="3654029"/>
              <a:ext cx="2425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Internally-synchronized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18719" y="4726969"/>
              <a:ext cx="435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vs.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2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RF wave reconstruction and Under-sampling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9893" y="2297151"/>
            <a:ext cx="95122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Is 200 </a:t>
            </a:r>
            <a:r>
              <a:rPr lang="en-US" sz="2400" dirty="0" err="1" smtClean="0">
                <a:solidFill>
                  <a:srgbClr val="FF0000"/>
                </a:solidFill>
              </a:rPr>
              <a:t>ksps</a:t>
            </a:r>
            <a:r>
              <a:rPr lang="en-US" sz="2400" dirty="0" smtClean="0">
                <a:solidFill>
                  <a:srgbClr val="FF0000"/>
                </a:solidFill>
              </a:rPr>
              <a:t>  (CC1310) adequate?</a:t>
            </a:r>
          </a:p>
          <a:p>
            <a:pPr algn="ctr"/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How will we know (and at what stage in the design)?</a:t>
            </a:r>
          </a:p>
          <a:p>
            <a:pPr algn="ctr"/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Other systems use sampling rates of &gt; 20 </a:t>
            </a:r>
            <a:r>
              <a:rPr lang="en-US" sz="2400" dirty="0" err="1" smtClean="0">
                <a:solidFill>
                  <a:srgbClr val="FF0000"/>
                </a:solidFill>
              </a:rPr>
              <a:t>Msps</a:t>
            </a:r>
            <a:r>
              <a:rPr lang="en-US" sz="2400" dirty="0" smtClean="0">
                <a:solidFill>
                  <a:srgbClr val="FF0000"/>
                </a:solidFill>
              </a:rPr>
              <a:t>. Why? How?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What happens with </a:t>
            </a:r>
            <a:r>
              <a:rPr lang="en-US" sz="2400" dirty="0" err="1" smtClean="0">
                <a:solidFill>
                  <a:srgbClr val="FF0000"/>
                </a:solidFill>
              </a:rPr>
              <a:t>undersampling</a:t>
            </a:r>
            <a:r>
              <a:rPr lang="en-US" sz="2400" dirty="0" smtClean="0">
                <a:solidFill>
                  <a:srgbClr val="FF0000"/>
                </a:solidFill>
              </a:rPr>
              <a:t> as our </a:t>
            </a:r>
            <a:r>
              <a:rPr lang="en-US" sz="2400" dirty="0" err="1" smtClean="0">
                <a:solidFill>
                  <a:srgbClr val="FF0000"/>
                </a:solidFill>
              </a:rPr>
              <a:t>Tx</a:t>
            </a:r>
            <a:r>
              <a:rPr lang="en-US" sz="2400" dirty="0" smtClean="0">
                <a:solidFill>
                  <a:srgbClr val="FF0000"/>
                </a:solidFill>
              </a:rPr>
              <a:t> RF signal becomes less stable?</a:t>
            </a:r>
          </a:p>
        </p:txBody>
      </p:sp>
    </p:spTree>
    <p:extLst>
      <p:ext uri="{BB962C8B-B14F-4D97-AF65-F5344CB8AC3E}">
        <p14:creationId xmlns:p14="http://schemas.microsoft.com/office/powerpoint/2010/main" val="12113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Standardized tests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169" t="20634" r="57922" b="10102"/>
          <a:stretch/>
        </p:blipFill>
        <p:spPr>
          <a:xfrm>
            <a:off x="0" y="2163404"/>
            <a:ext cx="4405745" cy="3975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72" t="24387" r="58604" b="7792"/>
          <a:stretch/>
        </p:blipFill>
        <p:spPr>
          <a:xfrm>
            <a:off x="7798130" y="2167129"/>
            <a:ext cx="4393870" cy="3971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05744" y="2080274"/>
            <a:ext cx="339238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Average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certainty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that the best AOA estimate is the true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AOA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Average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error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AOA </a:t>
            </a:r>
          </a:p>
          <a:p>
            <a:pPr marL="342900" indent="-342900" algn="ctr">
              <a:buAutoNum type="arabicParenR"/>
            </a:pP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vs. </a:t>
            </a:r>
          </a:p>
          <a:p>
            <a:pPr algn="ctr"/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Range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noise, antenna separation, sample rate, carrier frequency, etc.</a:t>
            </a:r>
            <a:endParaRPr lang="en-US" sz="2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Management plan: </a:t>
            </a:r>
            <a:r>
              <a:rPr lang="en-US" sz="2800" dirty="0" err="1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GanttProject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software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617856"/>
              </p:ext>
            </p:extLst>
          </p:nvPr>
        </p:nvGraphicFramePr>
        <p:xfrm>
          <a:off x="2032000" y="1563255"/>
          <a:ext cx="8128000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Image" r:id="rId3" imgW="18336240" imgH="11225160" progId="Photoshop.Image.13">
                  <p:embed/>
                </p:oleObj>
              </mc:Choice>
              <mc:Fallback>
                <p:oleObj name="Image" r:id="rId3" imgW="18336240" imgH="1122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563255"/>
                        <a:ext cx="8128000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36.png"/>
          <p:cNvPicPr/>
          <p:nvPr/>
        </p:nvPicPr>
        <p:blipFill>
          <a:blip r:embed="rId5"/>
          <a:srcRect l="23116" r="3082"/>
          <a:stretch>
            <a:fillRect/>
          </a:stretch>
        </p:blipFill>
        <p:spPr>
          <a:xfrm>
            <a:off x="2821940" y="1488642"/>
            <a:ext cx="6548120" cy="51244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5493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0" y="23973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2400" b="1" dirty="0">
                <a:solidFill>
                  <a:srgbClr val="FF0000"/>
                </a:solidFill>
              </a:rPr>
              <a:t>By the </a:t>
            </a:r>
            <a:r>
              <a:rPr lang="en-US" sz="2400" b="1" u="sng" dirty="0">
                <a:solidFill>
                  <a:srgbClr val="FF0000"/>
                </a:solidFill>
              </a:rPr>
              <a:t>third week </a:t>
            </a:r>
            <a:r>
              <a:rPr lang="en-US" sz="2400" b="1" dirty="0">
                <a:solidFill>
                  <a:srgbClr val="FF0000"/>
                </a:solidFill>
              </a:rPr>
              <a:t>of the semester you will submit a project </a:t>
            </a:r>
            <a:r>
              <a:rPr lang="en-US" sz="2400" b="1" dirty="0" smtClean="0">
                <a:solidFill>
                  <a:srgbClr val="FF0000"/>
                </a:solidFill>
              </a:rPr>
              <a:t>proposal (details provided in syllabus) </a:t>
            </a:r>
            <a:r>
              <a:rPr lang="en-US" sz="2400" b="1" dirty="0">
                <a:solidFill>
                  <a:srgbClr val="FF0000"/>
                </a:solidFill>
              </a:rPr>
              <a:t>covering the current phase of the AMRUPT project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US" sz="2400" b="1" dirty="0">
              <a:solidFill>
                <a:srgbClr val="FF0000"/>
              </a:solidFill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lang="en-US" sz="24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 submit 3 or more weekly updates will result in the student being 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dismissed from the project</a:t>
            </a:r>
            <a:r>
              <a:rPr lang="en-US" sz="24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Updates may not be submitted late.</a:t>
            </a:r>
            <a:endParaRPr lang="en-US" sz="2400" b="1" u="sng" dirty="0">
              <a:solidFill>
                <a:srgbClr val="FF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6775" y="460198"/>
                <a:ext cx="8898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0070C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Deliverables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800" dirty="0" smtClean="0">
                    <a:solidFill>
                      <a:srgbClr val="0070C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weekly reports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775" y="460198"/>
                <a:ext cx="8898450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071" t="31239" r="11572" b="11238"/>
          <a:stretch/>
        </p:blipFill>
        <p:spPr>
          <a:xfrm>
            <a:off x="574129" y="1497874"/>
            <a:ext cx="11043742" cy="46799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74818" y="3431969"/>
            <a:ext cx="296883" cy="2181102"/>
            <a:chOff x="874818" y="3431969"/>
            <a:chExt cx="296883" cy="218110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874818" y="3431969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874818" y="4047506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74818" y="4674919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74818" y="4983677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74818" y="5292433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74818" y="5613071"/>
              <a:ext cx="29688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29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General formatting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61257" y="983418"/>
            <a:ext cx="112950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Figures must be referred to in the text (not orphaned)!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Figures should be labelled correctly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Clarity!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Example: Ambiguity (</a:t>
            </a:r>
            <a:r>
              <a:rPr lang="en-US" sz="2400" i="1" dirty="0" smtClean="0"/>
              <a:t>problem</a:t>
            </a:r>
            <a:r>
              <a:rPr lang="en-US" sz="2400" dirty="0" smtClean="0"/>
              <a:t>) and disambiguation (</a:t>
            </a:r>
            <a:r>
              <a:rPr lang="en-US" sz="2400" i="1" dirty="0" smtClean="0"/>
              <a:t>a solution process</a:t>
            </a:r>
            <a:r>
              <a:rPr lang="en-US" sz="2400" dirty="0" smtClean="0"/>
              <a:t>) are not interchangeable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415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Where to go from here?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1257" y="983418"/>
            <a:ext cx="112950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list of “deliverables” including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Specific system tests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Hardware prototypes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Simulation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Review literature for answers to specific design considerations and choices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Literature review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Technical approach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Dr. </a:t>
            </a:r>
            <a:r>
              <a:rPr lang="en-US" sz="2400" dirty="0" err="1" smtClean="0"/>
              <a:t>Kan</a:t>
            </a:r>
            <a:r>
              <a:rPr lang="en-US" sz="2400" dirty="0" smtClean="0"/>
              <a:t> and his students have researched existing designs, written about them (see their literature reviews), and improved upon them. Go to him/them with </a:t>
            </a:r>
            <a:r>
              <a:rPr lang="en-US" sz="2400" b="1" dirty="0" smtClean="0"/>
              <a:t>specific questions </a:t>
            </a:r>
            <a:r>
              <a:rPr lang="en-US" sz="2400" dirty="0" smtClean="0"/>
              <a:t>about design considerations (E.g. What RF switch to use? Is an SDR a better choice than the CC1310? How fast must we sample? Etc.)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22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Proposal: literature review section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4" name="Rectangle 3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6" name="Right Brace 5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9610" t="33911" r="45357" b="7792"/>
          <a:stretch/>
        </p:blipFill>
        <p:spPr>
          <a:xfrm>
            <a:off x="1140031" y="2125684"/>
            <a:ext cx="4366135" cy="3431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9610" t="33911" r="45334" b="7791"/>
          <a:stretch/>
        </p:blipFill>
        <p:spPr>
          <a:xfrm>
            <a:off x="1140031" y="2125684"/>
            <a:ext cx="4370120" cy="3431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Literature Review: what's the purpose?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607119" y="3004459"/>
            <a:ext cx="977761" cy="534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84880" y="2819793"/>
            <a:ext cx="508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Cons of approaches of references 1, 4, 5, 13, 30, 31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607119" y="4020514"/>
            <a:ext cx="977761" cy="53438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84880" y="3835848"/>
            <a:ext cx="36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Pros of approaches of references 3, 8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Literature Review: how's it organized?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73" t="53247" r="70974" b="19048"/>
          <a:stretch/>
        </p:blipFill>
        <p:spPr>
          <a:xfrm>
            <a:off x="558139" y="2291332"/>
            <a:ext cx="5268647" cy="203128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97039" y="2291332"/>
            <a:ext cx="4130638" cy="2031288"/>
            <a:chOff x="5997039" y="3300734"/>
            <a:chExt cx="4130638" cy="2031288"/>
          </a:xfrm>
        </p:grpSpPr>
        <p:sp>
          <p:nvSpPr>
            <p:cNvPr id="3" name="Right Brace 2"/>
            <p:cNvSpPr/>
            <p:nvPr/>
          </p:nvSpPr>
          <p:spPr>
            <a:xfrm>
              <a:off x="5997039" y="3300734"/>
              <a:ext cx="676893" cy="203128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01537" y="3993211"/>
              <a:ext cx="3226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Constraints to be overcome</a:t>
              </a:r>
              <a:r>
                <a:rPr lang="en-US" dirty="0" smtClean="0"/>
                <a:t> and </a:t>
              </a:r>
            </a:p>
            <a:p>
              <a:pPr algn="ctr"/>
              <a:r>
                <a:rPr lang="en-US" dirty="0" smtClean="0">
                  <a:solidFill>
                    <a:srgbClr val="92D050"/>
                  </a:solidFill>
                </a:rPr>
                <a:t>approaches that hold promise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01761" y="2731324"/>
            <a:ext cx="5272171" cy="2352079"/>
            <a:chOff x="1401761" y="3740726"/>
            <a:chExt cx="5272171" cy="2352079"/>
          </a:xfrm>
        </p:grpSpPr>
        <p:grpSp>
          <p:nvGrpSpPr>
            <p:cNvPr id="7" name="Group 6"/>
            <p:cNvGrpSpPr/>
            <p:nvPr/>
          </p:nvGrpSpPr>
          <p:grpSpPr>
            <a:xfrm>
              <a:off x="2885705" y="3740726"/>
              <a:ext cx="1859105" cy="299986"/>
              <a:chOff x="2885705" y="3740726"/>
              <a:chExt cx="1859105" cy="299986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885705" y="3740726"/>
                <a:ext cx="389898" cy="2999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404400" y="3740726"/>
                <a:ext cx="340410" cy="2999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401761" y="5446474"/>
              <a:ext cx="5272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The studies provide the examples of identified constraints or promising approaches</a:t>
              </a:r>
              <a:endParaRPr lang="en-US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57059" y="2436376"/>
            <a:ext cx="3515097" cy="1355936"/>
            <a:chOff x="6757059" y="3445778"/>
            <a:chExt cx="3515097" cy="1355936"/>
          </a:xfrm>
        </p:grpSpPr>
        <p:sp>
          <p:nvSpPr>
            <p:cNvPr id="10" name="Oval 9"/>
            <p:cNvSpPr/>
            <p:nvPr/>
          </p:nvSpPr>
          <p:spPr>
            <a:xfrm>
              <a:off x="6757059" y="3831040"/>
              <a:ext cx="3515097" cy="9706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10774" y="3445778"/>
              <a:ext cx="2036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What to focus on??</a:t>
              </a:r>
              <a:endParaRPr lang="en-US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1694" y="2436376"/>
            <a:ext cx="11228923" cy="369332"/>
            <a:chOff x="661694" y="3445778"/>
            <a:chExt cx="11228923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9408847" y="3445778"/>
              <a:ext cx="2481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Topics relevant to goals!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368775" y="3535443"/>
              <a:ext cx="12838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61694" y="3759094"/>
              <a:ext cx="20458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36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329916" y="1405734"/>
            <a:ext cx="5460274" cy="4325686"/>
            <a:chOff x="6329916" y="2189503"/>
            <a:chExt cx="5460274" cy="4325686"/>
          </a:xfrm>
        </p:grpSpPr>
        <p:sp>
          <p:nvSpPr>
            <p:cNvPr id="10" name="Rectangle 9"/>
            <p:cNvSpPr/>
            <p:nvPr/>
          </p:nvSpPr>
          <p:spPr>
            <a:xfrm>
              <a:off x="6329916" y="2667982"/>
              <a:ext cx="5460274" cy="38472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  <a:tabLst>
                  <a:tab pos="457200" algn="l"/>
                </a:tabLst>
              </a:pPr>
              <a:r>
                <a:rPr lang="en-US" dirty="0" err="1">
                  <a:solidFill>
                    <a:srgbClr val="000000"/>
                  </a:solidFill>
                  <a:ea typeface="Times New Roman" panose="02020603050405020304" pitchFamily="18" charset="0"/>
                </a:rPr>
                <a:t>Řeřucha</a:t>
              </a:r>
              <a:r>
                <a:rPr lang="en-US" dirty="0">
                  <a:solidFill>
                    <a:srgbClr val="000000"/>
                  </a:solidFill>
                  <a:ea typeface="Times New Roman" panose="02020603050405020304" pitchFamily="18" charset="0"/>
                </a:rPr>
                <a:t> et al. [12 ] developed an architecture to use location tracking for ecological field studies. This architecture presents a network of automated trackers and software to facilitate tracker operation</a:t>
              </a:r>
              <a:r>
                <a:rPr lang="en-US" dirty="0" smtClean="0">
                  <a:solidFill>
                    <a:srgbClr val="000000"/>
                  </a:solidFill>
                  <a:ea typeface="Times New Roman" panose="02020603050405020304" pitchFamily="18" charset="0"/>
                </a:rPr>
                <a:t>.</a:t>
              </a:r>
            </a:p>
            <a:p>
              <a:pPr>
                <a:spcAft>
                  <a:spcPts val="600"/>
                </a:spcAft>
                <a:tabLst>
                  <a:tab pos="457200" algn="l"/>
                </a:tabLst>
              </a:pPr>
              <a:endParaRPr lang="en-US" dirty="0">
                <a:solidFill>
                  <a:srgbClr val="000000"/>
                </a:solidFill>
                <a:effectLst/>
                <a:ea typeface="Times New Roman" panose="02020603050405020304" pitchFamily="18" charset="0"/>
              </a:endParaRPr>
            </a:p>
            <a:p>
              <a:r>
                <a:rPr lang="en-US" dirty="0"/>
                <a:t>Smith, </a:t>
              </a:r>
              <a:r>
                <a:rPr lang="en-US" dirty="0" err="1"/>
                <a:t>Balakrishnan</a:t>
              </a:r>
              <a:r>
                <a:rPr lang="en-US" dirty="0"/>
                <a:t> et al. [15] developed a chip which uses a combination of RF and ultrasound technologies to provide location information to attached host devices. When this pulse arrives, the listener obtains a distance estimate for the corresponding beacon by taking advantage of the difference in propagation speeds between RF (speed of light) and ultrasound (speed of sound).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09223" y="2189503"/>
              <a:ext cx="2101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From the proposal</a:t>
              </a:r>
              <a:endParaRPr lang="en-US" sz="2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Literature Review: how's it organized?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773" t="53247" r="70974" b="19048"/>
          <a:stretch/>
        </p:blipFill>
        <p:spPr>
          <a:xfrm>
            <a:off x="558139" y="2291332"/>
            <a:ext cx="5268647" cy="20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773" t="53247" r="70974" b="19048"/>
          <a:stretch/>
        </p:blipFill>
        <p:spPr>
          <a:xfrm>
            <a:off x="558139" y="2291332"/>
            <a:ext cx="5268647" cy="2031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Literature Review: where to find resources?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55502" y="1707941"/>
            <a:ext cx="2189308" cy="1311496"/>
            <a:chOff x="2555502" y="1707941"/>
            <a:chExt cx="2189308" cy="1311496"/>
          </a:xfrm>
        </p:grpSpPr>
        <p:grpSp>
          <p:nvGrpSpPr>
            <p:cNvPr id="6" name="Group 5"/>
            <p:cNvGrpSpPr/>
            <p:nvPr/>
          </p:nvGrpSpPr>
          <p:grpSpPr>
            <a:xfrm>
              <a:off x="2885705" y="2719451"/>
              <a:ext cx="1859105" cy="299986"/>
              <a:chOff x="2885705" y="3740726"/>
              <a:chExt cx="1859105" cy="2999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885705" y="3740726"/>
                <a:ext cx="389898" cy="29998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404400" y="3740726"/>
                <a:ext cx="340410" cy="29998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555502" y="1707941"/>
              <a:ext cx="1440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Other papers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73607" y="1707941"/>
            <a:ext cx="6307714" cy="4977867"/>
            <a:chOff x="5873607" y="1707941"/>
            <a:chExt cx="6307714" cy="4977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9253" t="8803" r="49643" b="6349"/>
            <a:stretch/>
          </p:blipFill>
          <p:spPr>
            <a:xfrm>
              <a:off x="5873607" y="2291332"/>
              <a:ext cx="6307714" cy="439447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245769" y="1707941"/>
              <a:ext cx="1640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Web of Science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33917" y="5261202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Don’t depend on GitHub!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9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Design objectives: forward-compatibility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325" t="16306" r="51786" b="14720"/>
          <a:stretch/>
        </p:blipFill>
        <p:spPr>
          <a:xfrm>
            <a:off x="1646775" y="1282533"/>
            <a:ext cx="8455231" cy="519485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683824" y="4227616"/>
            <a:ext cx="19475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8254" y="4042950"/>
            <a:ext cx="623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are the basic requirements for being forward compatible??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723" y="1111019"/>
            <a:ext cx="11641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</a:t>
            </a:r>
            <a:r>
              <a:rPr lang="en-US" sz="2400" dirty="0" smtClean="0"/>
              <a:t>proposed solutions to achieve the previously outlined objectives for this project?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Refer (explicitly) to workable solutions from others’ </a:t>
            </a:r>
            <a:r>
              <a:rPr lang="en-US" sz="2400" b="1" dirty="0" smtClean="0"/>
              <a:t>previous work, technical analysis, simulations, </a:t>
            </a:r>
            <a:r>
              <a:rPr lang="en-US" sz="2400" dirty="0" smtClean="0"/>
              <a:t>or </a:t>
            </a:r>
            <a:r>
              <a:rPr lang="en-US" sz="2400" b="1" dirty="0" smtClean="0"/>
              <a:t>indicate how you will evaluate solutions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Explain design </a:t>
            </a:r>
            <a:r>
              <a:rPr lang="en-US" sz="2400" b="1" dirty="0" smtClean="0"/>
              <a:t>tradeoffs, constraints, </a:t>
            </a:r>
            <a:r>
              <a:rPr lang="en-US" sz="2400" dirty="0" smtClean="0"/>
              <a:t>and </a:t>
            </a:r>
            <a:r>
              <a:rPr lang="en-US" sz="2400" b="1" dirty="0" smtClean="0"/>
              <a:t>back up your claims with citations</a:t>
            </a:r>
            <a:endParaRPr lang="en-US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will you analyze the performance of your solution</a:t>
            </a:r>
            <a:r>
              <a:rPr lang="en-US" sz="2400" dirty="0" smtClean="0"/>
              <a:t>? How will that analysis inform design choices?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Explicitly detail </a:t>
            </a:r>
            <a:r>
              <a:rPr lang="en-US" sz="2400" b="1" dirty="0" smtClean="0"/>
              <a:t>which tests </a:t>
            </a:r>
            <a:r>
              <a:rPr lang="en-US" sz="2400" dirty="0" smtClean="0"/>
              <a:t>you will perform to inform which decisions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Explain what the test </a:t>
            </a:r>
            <a:r>
              <a:rPr lang="en-US" sz="2400" b="1" dirty="0" smtClean="0"/>
              <a:t>result values would mean</a:t>
            </a:r>
            <a:r>
              <a:rPr lang="en-US" sz="2400" dirty="0" smtClean="0"/>
              <a:t>? I.e. How will these values </a:t>
            </a:r>
            <a:r>
              <a:rPr lang="en-US" sz="2400" b="1" dirty="0" smtClean="0"/>
              <a:t>influence the design process</a:t>
            </a:r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9513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6494</TotalTime>
  <Words>821</Words>
  <Application>Microsoft Office PowerPoint</Application>
  <PresentationFormat>Widescreen</PresentationFormat>
  <Paragraphs>161</Paragraphs>
  <Slides>22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Adobe Gothic Std B</vt:lpstr>
      <vt:lpstr>Arial</vt:lpstr>
      <vt:lpstr>Calibri</vt:lpstr>
      <vt:lpstr>Cambria Math</vt:lpstr>
      <vt:lpstr>等线</vt:lpstr>
      <vt:lpstr>等线 Light</vt:lpstr>
      <vt:lpstr>Symbol</vt:lpstr>
      <vt:lpstr>Times New Roman</vt:lpstr>
      <vt:lpstr>Office 主题​​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168</cp:revision>
  <dcterms:created xsi:type="dcterms:W3CDTF">2017-10-16T23:51:40Z</dcterms:created>
  <dcterms:modified xsi:type="dcterms:W3CDTF">2018-03-07T18:07:52Z</dcterms:modified>
</cp:coreProperties>
</file>